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20" r:id="rId4"/>
    <p:sldId id="327" r:id="rId5"/>
    <p:sldId id="388" r:id="rId6"/>
    <p:sldId id="407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4" r:id="rId18"/>
    <p:sldId id="405" r:id="rId19"/>
    <p:sldId id="403" r:id="rId20"/>
    <p:sldId id="400" r:id="rId21"/>
    <p:sldId id="401" r:id="rId22"/>
    <p:sldId id="402" r:id="rId23"/>
    <p:sldId id="406" r:id="rId24"/>
    <p:sldId id="348" r:id="rId25"/>
    <p:sldId id="427" r:id="rId26"/>
    <p:sldId id="426" r:id="rId27"/>
    <p:sldId id="425" r:id="rId28"/>
    <p:sldId id="408" r:id="rId29"/>
    <p:sldId id="409" r:id="rId30"/>
    <p:sldId id="410" r:id="rId31"/>
    <p:sldId id="411" r:id="rId32"/>
    <p:sldId id="412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31" r:id="rId44"/>
    <p:sldId id="429" r:id="rId45"/>
    <p:sldId id="428" r:id="rId46"/>
    <p:sldId id="430" r:id="rId47"/>
    <p:sldId id="432" r:id="rId48"/>
    <p:sldId id="423" r:id="rId49"/>
    <p:sldId id="424" r:id="rId50"/>
    <p:sldId id="289" r:id="rId51"/>
    <p:sldId id="29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8296"/>
  </p:normalViewPr>
  <p:slideViewPr>
    <p:cSldViewPr snapToGrid="0" snapToObjects="1">
      <p:cViewPr varScale="1">
        <p:scale>
          <a:sx n="101" d="100"/>
          <a:sy n="101" d="100"/>
        </p:scale>
        <p:origin x="1544" y="19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6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6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9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3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58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2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9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90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09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5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6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28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39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82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12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36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2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0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13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99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27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7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7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27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3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50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67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If our computed t value is beyond 2.05 OR our p-value is below .05, then we REJECT the null (the findings are statistically significant)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48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9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59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64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your sample size increases, the t gets closer and closer to the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7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83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0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9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91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45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8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4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7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7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D73-E719-D849-B192-46101C5BDE90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701-0A79-F944-95C4-63D074BCD5FE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0CA4-DAFA-6D46-8CB2-2C9884C33B19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69C-4E88-FD4D-B0FD-C205835C558E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FD85-1BA6-C144-9430-792891429B46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D6FA-46B1-AB4D-BA89-52D1F1EDB7DC}" type="datetime1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0F6F-40DD-C041-8CA9-F3B7FE603DF0}" type="datetime1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8225-12C7-9541-8776-7D580B3D5DF4}" type="datetime1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8ADA-5976-EF4F-970E-AF67408D4544}" type="datetime1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50B1-E69C-BF40-8DA9-7B6511B1163C}" type="datetime1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A9B4-0EE4-FC4D-BE81-EA98845A0C10}" type="datetime1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6ACF-BE73-1A41-A391-5F549B566778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4762907"/>
            <a:ext cx="736492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interval/ratio DV and an IV defines two groups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2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296553"/>
            <a:ext cx="7364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outcome needs to be normal (for small samples)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818427" y="3702081"/>
            <a:ext cx="939342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52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96777" y="3835162"/>
            <a:ext cx="736492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the two groups should be equal (although we can handle not equality)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9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3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823901"/>
                  </p:ext>
                </p:extLst>
              </p:nvPr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 1 and the group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823901"/>
                  </p:ext>
                </p:extLst>
              </p:nvPr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72449" r="-200605" b="-141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One</a:t>
                          </a:r>
                          <a:r>
                            <a:rPr lang="en-US" sz="2400" baseline="0" dirty="0" smtClean="0"/>
                            <a:t> of the groups’ </a:t>
                          </a:r>
                          <a:r>
                            <a:rPr lang="en-US" sz="2400" dirty="0" smtClean="0"/>
                            <a:t>means </a:t>
                          </a:r>
                          <a:r>
                            <a:rPr lang="en-US" sz="2400" dirty="0"/>
                            <a:t>is different than </a:t>
                          </a:r>
                          <a:r>
                            <a:rPr lang="en-US" sz="2400" dirty="0" smtClean="0"/>
                            <a:t>the</a:t>
                          </a:r>
                          <a:r>
                            <a:rPr lang="en-US" sz="2400" baseline="0" dirty="0" smtClean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89195531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132549" r="-200605" b="-9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</a:t>
                          </a:r>
                          <a:r>
                            <a:rPr lang="en-US" sz="2400" dirty="0" smtClean="0"/>
                            <a:t>group 1 and </a:t>
                          </a:r>
                          <a:r>
                            <a:rPr lang="en-US" sz="2400" dirty="0"/>
                            <a:t>the </a:t>
                          </a:r>
                          <a:r>
                            <a:rPr lang="en-US" sz="2400" dirty="0" smtClean="0"/>
                            <a:t>group 2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315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41BF-5204-D943-ADA1-8B351036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58" y="3220834"/>
            <a:ext cx="4895494" cy="30105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F30F44-F0BF-B44E-8D92-0576089E12D6}"/>
              </a:ext>
            </a:extLst>
          </p:cNvPr>
          <p:cNvGrpSpPr/>
          <p:nvPr/>
        </p:nvGrpSpPr>
        <p:grpSpPr>
          <a:xfrm>
            <a:off x="7404100" y="4812859"/>
            <a:ext cx="4051300" cy="1307449"/>
            <a:chOff x="7404100" y="4812859"/>
            <a:chExt cx="4051300" cy="13074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ACB965-EDD4-144F-B457-4B76AFFA7CD9}"/>
                </a:ext>
              </a:extLst>
            </p:cNvPr>
            <p:cNvCxnSpPr/>
            <p:nvPr/>
          </p:nvCxnSpPr>
          <p:spPr>
            <a:xfrm>
              <a:off x="80518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606A8A-B9B0-DC46-AD0F-C461285DCCE6}"/>
                </a:ext>
              </a:extLst>
            </p:cNvPr>
            <p:cNvCxnSpPr/>
            <p:nvPr/>
          </p:nvCxnSpPr>
          <p:spPr>
            <a:xfrm>
              <a:off x="106934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029505-ECD9-D747-83AD-B60B39342FAF}"/>
                </a:ext>
              </a:extLst>
            </p:cNvPr>
            <p:cNvCxnSpPr/>
            <p:nvPr/>
          </p:nvCxnSpPr>
          <p:spPr>
            <a:xfrm flipH="1">
              <a:off x="7404100" y="5466583"/>
              <a:ext cx="5461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1E1FE6-AB1B-AC4D-8135-732760347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0" y="5466583"/>
              <a:ext cx="6096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4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74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3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𝑵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>
                <a:blip r:embed="rId3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2A4470-CB93-2B42-A638-EB9FC4F7DE82}"/>
              </a:ext>
            </a:extLst>
          </p:cNvPr>
          <p:cNvSpPr/>
          <p:nvPr/>
        </p:nvSpPr>
        <p:spPr>
          <a:xfrm>
            <a:off x="9646070" y="5996774"/>
            <a:ext cx="673100" cy="2795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644A-62B4-2F44-A523-8F0FB38AFD87}"/>
              </a:ext>
            </a:extLst>
          </p:cNvPr>
          <p:cNvCxnSpPr/>
          <p:nvPr/>
        </p:nvCxnSpPr>
        <p:spPr>
          <a:xfrm>
            <a:off x="7534334" y="6147998"/>
            <a:ext cx="20574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54438-4AB6-4C47-90D2-C95BC0D47307}"/>
              </a:ext>
            </a:extLst>
          </p:cNvPr>
          <p:cNvCxnSpPr>
            <a:cxnSpLocks/>
          </p:cNvCxnSpPr>
          <p:nvPr/>
        </p:nvCxnSpPr>
        <p:spPr>
          <a:xfrm>
            <a:off x="9982200" y="812800"/>
            <a:ext cx="0" cy="501506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7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regions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88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uiExpan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23BF1-B6D7-CF47-A0A4-F6DA0DABA294}"/>
              </a:ext>
            </a:extLst>
          </p:cNvPr>
          <p:cNvSpPr/>
          <p:nvPr/>
        </p:nvSpPr>
        <p:spPr>
          <a:xfrm>
            <a:off x="1055911" y="3622757"/>
            <a:ext cx="10825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Hypothesis Testing </a:t>
            </a:r>
            <a:r>
              <a:rPr lang="en-US" sz="4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with T-tests</a:t>
            </a:r>
          </a:p>
          <a:p>
            <a:pPr marL="742950" indent="-742950">
              <a:buFont typeface="+mj-lt"/>
              <a:buAutoNum type="arabicPeriod"/>
            </a:pPr>
            <a:endParaRPr lang="en-US" sz="12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  <a:p>
            <a:pPr marL="742950" indent="-742950">
              <a:buFont typeface="+mj-lt"/>
              <a:buAutoNum type="arabicPeriod"/>
            </a:pPr>
            <a:endParaRPr lang="en-US" sz="12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Chapters 9 and 10 in Book</a:t>
            </a:r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The SEM,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𝝁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, and M will be given to you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blipFill>
                <a:blip r:embed="rId3"/>
                <a:stretch>
                  <a:fillRect l="-653" t="-12195" r="-65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/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𝑆𝐷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9A27781-6779-CA48-96CD-3E7F6E6F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/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 and 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𝑐𝑟𝑖𝑡𝑖𝑐𝑎𝑙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Or</a:t>
                </a: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it, look up its p-value, and compare to our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level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8402F19-A5A0-3542-B759-AE038D4F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392" t="-3356" r="-297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51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 estimates is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Cohen’s d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4941902" y="2758923"/>
                <a:ext cx="2788649" cy="1191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902" y="2758923"/>
                <a:ext cx="2788649" cy="11916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0F6F4-904B-5E4C-BA9A-6719B53D6AF3}"/>
              </a:ext>
            </a:extLst>
          </p:cNvPr>
          <p:cNvGraphicFramePr>
            <a:graphicFrameLocks noGrp="1"/>
          </p:cNvGraphicFramePr>
          <p:nvPr/>
        </p:nvGraphicFramePr>
        <p:xfrm>
          <a:off x="2273300" y="4185770"/>
          <a:ext cx="76454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4006104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60525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Estimated Size of the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86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9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on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XX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2358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Independent Samples T-test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838200" y="2575620"/>
                <a:ext cx="105156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Study about attention span and our “Creation of Totally Distracted People” intervention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Two groups: 1) Treatment and 2) Control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𝟕𝟓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with a N = 100 in both groups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think our intervention works so we want to test 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Can we say that it does work?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5620"/>
                <a:ext cx="10515600" cy="3970318"/>
              </a:xfrm>
              <a:prstGeom prst="rect">
                <a:avLst/>
              </a:prstGeom>
              <a:blipFill>
                <a:blip r:embed="rId3"/>
                <a:stretch>
                  <a:fillRect l="-965" t="-1597" r="-1930" b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3887703" y="1519308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practice!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83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927" y="940585"/>
            <a:ext cx="114136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use</a:t>
            </a:r>
          </a:p>
          <a:p>
            <a:pPr algn="ctr"/>
            <a:r>
              <a:rPr lang="en-US" sz="8800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28950" y="4387131"/>
            <a:ext cx="61436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Independent Samples T-test</a:t>
            </a:r>
          </a:p>
        </p:txBody>
      </p:sp>
    </p:spTree>
    <p:extLst>
      <p:ext uri="{BB962C8B-B14F-4D97-AF65-F5344CB8AC3E}">
        <p14:creationId xmlns:p14="http://schemas.microsoft.com/office/powerpoint/2010/main" val="37947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065" y="2340760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Paired Samples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450513"/>
                  </p:ext>
                </p:extLst>
              </p:nvPr>
            </p:nvGraphicFramePr>
            <p:xfrm>
              <a:off x="838200" y="1806099"/>
              <a:ext cx="10806114" cy="4434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Have </a:t>
                          </a:r>
                          <a:r>
                            <a:rPr lang="en-US" sz="2400" b="1" dirty="0"/>
                            <a:t>two independent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dirty="0"/>
                            <a:t>groups that you want to compare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Independent</a:t>
                          </a:r>
                          <a:r>
                            <a:rPr lang="en-US" sz="2400" baseline="0" dirty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Have </a:t>
                          </a:r>
                          <a:r>
                            <a:rPr lang="en-US" sz="2400" b="1" dirty="0"/>
                            <a:t>same individuals</a:t>
                          </a:r>
                          <a:r>
                            <a:rPr lang="en-US" sz="2400" b="1" baseline="0" dirty="0"/>
                            <a:t> measured two times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Paired </a:t>
                          </a:r>
                          <a:r>
                            <a:rPr lang="en-US" sz="2400" baseline="0" dirty="0"/>
                            <a:t>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 T-Test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(Dependent 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T-Test)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𝑑𝑖𝑓𝑓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𝑑𝑖𝑓𝑓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𝐷𝐼𝐹𝐹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𝐷𝐼𝐹𝐹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the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standard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latin typeface="Cambria Math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devation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of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the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difference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450513"/>
                  </p:ext>
                </p:extLst>
              </p:nvPr>
            </p:nvGraphicFramePr>
            <p:xfrm>
              <a:off x="838200" y="1806099"/>
              <a:ext cx="10806114" cy="4434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88951333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77367643"/>
                      </a:ext>
                    </a:extLst>
                  </a:tr>
                  <a:tr h="16389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Have </a:t>
                          </a:r>
                          <a:r>
                            <a:rPr lang="en-US" sz="2400" b="1" dirty="0" smtClean="0"/>
                            <a:t>two independent</a:t>
                          </a:r>
                          <a:r>
                            <a:rPr lang="en-US" sz="2400" baseline="0" dirty="0" smtClean="0"/>
                            <a:t> </a:t>
                          </a:r>
                          <a:r>
                            <a:rPr lang="en-US" sz="2400" dirty="0" smtClean="0"/>
                            <a:t>groups that you want to compare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Independent</a:t>
                          </a:r>
                          <a:r>
                            <a:rPr lang="en-US" sz="2400" baseline="0" dirty="0" smtClean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 </a:t>
                          </a:r>
                          <a:r>
                            <a:rPr lang="en-US" sz="2400" dirty="0"/>
                            <a:t>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30855" r="-612" b="-179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35426621"/>
                      </a:ext>
                    </a:extLst>
                  </a:tr>
                  <a:tr h="2338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Have </a:t>
                          </a:r>
                          <a:r>
                            <a:rPr lang="en-US" sz="2400" b="1" dirty="0" smtClean="0"/>
                            <a:t>same individuals</a:t>
                          </a:r>
                          <a:r>
                            <a:rPr lang="en-US" sz="2400" b="1" baseline="0" dirty="0" smtClean="0"/>
                            <a:t> measured two times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Paired </a:t>
                          </a:r>
                          <a:r>
                            <a:rPr lang="en-US" sz="2400" baseline="0" dirty="0" smtClean="0"/>
                            <a:t>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 T-Test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(Dependent 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T-Test)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91667" r="-612" b="-26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596658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67916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167036"/>
            <a:ext cx="54911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two time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Same individuals measured twice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56329"/>
              </p:ext>
            </p:extLst>
          </p:nvPr>
        </p:nvGraphicFramePr>
        <p:xfrm>
          <a:off x="6672263" y="682674"/>
          <a:ext cx="5091113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109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82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7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199" y="309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Consolas" charset="0"/>
                <a:ea typeface="Consolas" charset="0"/>
                <a:cs typeface="Consolas" charset="0"/>
              </a:rPr>
              <a:t>Review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2010659"/>
            <a:ext cx="9486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test is this for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situations can be do hypothesis testing for (before what we are talking about today)?</a:t>
            </a: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types of t-tests did you read about this week?</a:t>
            </a: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55F2EB-082D-1A4D-B2FA-EA5F6FE60629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F2810B-44FD-F144-AC2C-A6ECE866F541}"/>
                  </a:ext>
                </a:extLst>
              </p:cNvPr>
              <p:cNvSpPr txBox="1"/>
              <p:nvPr/>
            </p:nvSpPr>
            <p:spPr>
              <a:xfrm>
                <a:off x="7813675" y="767838"/>
                <a:ext cx="2788199" cy="1617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?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𝑆𝐷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FF2810B-44FD-F144-AC2C-A6ECE866F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675" y="767838"/>
                <a:ext cx="2788199" cy="16177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 flipV="1">
            <a:off x="7186613" y="1828800"/>
            <a:ext cx="1128712" cy="400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040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4762907"/>
            <a:ext cx="736492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two interval/ratio DVs (one for each time point)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14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296553"/>
            <a:ext cx="7364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outcome needs to be normal (for small samples)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818427" y="3702081"/>
            <a:ext cx="939342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18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96777" y="3835162"/>
            <a:ext cx="7364923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the two time points should be equal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21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 1 and the group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72449" r="-200605" b="-141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One</a:t>
                          </a:r>
                          <a:r>
                            <a:rPr lang="en-US" sz="2400" baseline="0" dirty="0" smtClean="0"/>
                            <a:t> of the groups’ </a:t>
                          </a:r>
                          <a:r>
                            <a:rPr lang="en-US" sz="2400" dirty="0" smtClean="0"/>
                            <a:t>means </a:t>
                          </a:r>
                          <a:r>
                            <a:rPr lang="en-US" sz="2400" dirty="0"/>
                            <a:t>is different than </a:t>
                          </a:r>
                          <a:r>
                            <a:rPr lang="en-US" sz="2400" dirty="0" smtClean="0"/>
                            <a:t>the</a:t>
                          </a:r>
                          <a:r>
                            <a:rPr lang="en-US" sz="2400" baseline="0" dirty="0" smtClean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89195531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132549" r="-200605" b="-9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</a:t>
                          </a:r>
                          <a:r>
                            <a:rPr lang="en-US" sz="2400" dirty="0" smtClean="0"/>
                            <a:t>group 1 and </a:t>
                          </a:r>
                          <a:r>
                            <a:rPr lang="en-US" sz="2400" dirty="0"/>
                            <a:t>the </a:t>
                          </a:r>
                          <a:r>
                            <a:rPr lang="en-US" sz="2400" dirty="0" smtClean="0"/>
                            <a:t>group 2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519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41BF-5204-D943-ADA1-8B351036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58" y="3220834"/>
            <a:ext cx="4895494" cy="30105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F30F44-F0BF-B44E-8D92-0576089E12D6}"/>
              </a:ext>
            </a:extLst>
          </p:cNvPr>
          <p:cNvGrpSpPr/>
          <p:nvPr/>
        </p:nvGrpSpPr>
        <p:grpSpPr>
          <a:xfrm>
            <a:off x="7404100" y="4812859"/>
            <a:ext cx="4051300" cy="1307449"/>
            <a:chOff x="7404100" y="4812859"/>
            <a:chExt cx="4051300" cy="13074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ACB965-EDD4-144F-B457-4B76AFFA7CD9}"/>
                </a:ext>
              </a:extLst>
            </p:cNvPr>
            <p:cNvCxnSpPr/>
            <p:nvPr/>
          </p:nvCxnSpPr>
          <p:spPr>
            <a:xfrm>
              <a:off x="80518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606A8A-B9B0-DC46-AD0F-C461285DCCE6}"/>
                </a:ext>
              </a:extLst>
            </p:cNvPr>
            <p:cNvCxnSpPr/>
            <p:nvPr/>
          </p:nvCxnSpPr>
          <p:spPr>
            <a:xfrm>
              <a:off x="106934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029505-ECD9-D747-83AD-B60B39342FAF}"/>
                </a:ext>
              </a:extLst>
            </p:cNvPr>
            <p:cNvCxnSpPr/>
            <p:nvPr/>
          </p:nvCxnSpPr>
          <p:spPr>
            <a:xfrm flipH="1">
              <a:off x="7404100" y="5466583"/>
              <a:ext cx="5461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1E1FE6-AB1B-AC4D-8135-732760347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0" y="5466583"/>
              <a:ext cx="6096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3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56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2A4470-CB93-2B42-A638-EB9FC4F7DE82}"/>
              </a:ext>
            </a:extLst>
          </p:cNvPr>
          <p:cNvSpPr/>
          <p:nvPr/>
        </p:nvSpPr>
        <p:spPr>
          <a:xfrm>
            <a:off x="9646070" y="5996774"/>
            <a:ext cx="673100" cy="2795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644A-62B4-2F44-A523-8F0FB38AFD87}"/>
              </a:ext>
            </a:extLst>
          </p:cNvPr>
          <p:cNvCxnSpPr/>
          <p:nvPr/>
        </p:nvCxnSpPr>
        <p:spPr>
          <a:xfrm>
            <a:off x="7534334" y="6147998"/>
            <a:ext cx="20574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54438-4AB6-4C47-90D2-C95BC0D47307}"/>
              </a:ext>
            </a:extLst>
          </p:cNvPr>
          <p:cNvCxnSpPr>
            <a:cxnSpLocks/>
          </p:cNvCxnSpPr>
          <p:nvPr/>
        </p:nvCxnSpPr>
        <p:spPr>
          <a:xfrm>
            <a:off x="9982200" y="812800"/>
            <a:ext cx="0" cy="501506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55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regions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4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Independent Samples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762569"/>
                  </p:ext>
                </p:extLst>
              </p:nvPr>
            </p:nvGraphicFramePr>
            <p:xfrm>
              <a:off x="838198" y="1824566"/>
              <a:ext cx="10806114" cy="40446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and</a:t>
                          </a:r>
                          <a:r>
                            <a:rPr lang="en-US" sz="2400" baseline="0" dirty="0"/>
                            <a:t> want to </a:t>
                          </a:r>
                          <a:r>
                            <a:rPr lang="en-US" sz="2400" b="1" baseline="0" dirty="0"/>
                            <a:t>compare our single sample </a:t>
                          </a:r>
                          <a:r>
                            <a:rPr lang="en-US" sz="2400" baseline="0" dirty="0"/>
                            <a:t>to it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Have </a:t>
                          </a:r>
                          <a:r>
                            <a:rPr lang="en-US" sz="2400" b="1" dirty="0"/>
                            <a:t>two independent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dirty="0"/>
                            <a:t>groups that you want to compare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Independent</a:t>
                          </a:r>
                          <a:r>
                            <a:rPr lang="en-US" sz="2400" baseline="0" dirty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a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pooled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latin typeface="Cambria Math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standard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deviation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762569"/>
                  </p:ext>
                </p:extLst>
              </p:nvPr>
            </p:nvGraphicFramePr>
            <p:xfrm>
              <a:off x="838198" y="1824566"/>
              <a:ext cx="10806114" cy="40446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88951333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7736764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</a:t>
                          </a:r>
                          <a:r>
                            <a:rPr lang="en-US" sz="2400" dirty="0" smtClean="0"/>
                            <a:t>and</a:t>
                          </a:r>
                          <a:r>
                            <a:rPr lang="en-US" sz="2400" baseline="0" dirty="0" smtClean="0"/>
                            <a:t> want to </a:t>
                          </a:r>
                          <a:r>
                            <a:rPr lang="en-US" sz="2400" b="1" baseline="0" dirty="0" smtClean="0"/>
                            <a:t>compare our single sample </a:t>
                          </a:r>
                          <a:r>
                            <a:rPr lang="en-US" sz="2400" baseline="0" dirty="0" smtClean="0"/>
                            <a:t>to it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42564" r="-612" b="-25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35426621"/>
                      </a:ext>
                    </a:extLst>
                  </a:tr>
                  <a:tr h="2398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Have </a:t>
                          </a:r>
                          <a:r>
                            <a:rPr lang="en-US" sz="2400" b="1" dirty="0" smtClean="0"/>
                            <a:t>two independent</a:t>
                          </a:r>
                          <a:r>
                            <a:rPr lang="en-US" sz="2400" baseline="0" dirty="0" smtClean="0"/>
                            <a:t> </a:t>
                          </a:r>
                          <a:r>
                            <a:rPr lang="en-US" sz="2400" dirty="0" smtClean="0"/>
                            <a:t>groups that you want to compare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Independent</a:t>
                          </a:r>
                          <a:r>
                            <a:rPr lang="en-US" sz="2400" baseline="0" dirty="0" smtClean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 </a:t>
                          </a:r>
                          <a:r>
                            <a:rPr lang="en-US" sz="2400" dirty="0"/>
                            <a:t>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70558" r="-612" b="-251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596658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4015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The SEM,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𝝁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, and M will be given to you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blipFill>
                <a:blip r:embed="rId3"/>
                <a:stretch>
                  <a:fillRect l="-653" t="-12195" r="-65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/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𝑆𝐷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9A27781-6779-CA48-96CD-3E7F6E6F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/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 and 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𝑐𝑟𝑖𝑡𝑖𝑐𝑎𝑙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Or</a:t>
                </a: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it, look up its p-value, and compare to our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level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8402F19-A5A0-3542-B759-AE038D4F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392" t="-3356" r="-297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74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 estimates is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Cohen’s d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4941902" y="2758923"/>
                <a:ext cx="2788648" cy="11932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𝑑𝑖𝑓𝑓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902" y="2758923"/>
                <a:ext cx="2788648" cy="11932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0F6F4-904B-5E4C-BA9A-6719B53D6AF3}"/>
              </a:ext>
            </a:extLst>
          </p:cNvPr>
          <p:cNvGraphicFramePr>
            <a:graphicFrameLocks noGrp="1"/>
          </p:cNvGraphicFramePr>
          <p:nvPr/>
        </p:nvGraphicFramePr>
        <p:xfrm>
          <a:off x="2273300" y="4185770"/>
          <a:ext cx="76454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4006104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60525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Estimated Size of the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86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8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on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XX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421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Related Samples T-test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838200" y="2575620"/>
                <a:ext cx="10515600" cy="3149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Study about ping pong ability and our “Creation of Pong-</a:t>
                </a:r>
                <a:r>
                  <a:rPr lang="en-US" sz="2800" b="1" dirty="0" err="1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ers</a:t>
                </a: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” intervention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𝑻𝒊𝒎𝒆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𝑻𝒊𝒎𝒆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𝟖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𝒅𝒊𝒇𝒇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with a N = 36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think our intervention works so we want to test 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Can we say that it does work?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5620"/>
                <a:ext cx="10515600" cy="3149388"/>
              </a:xfrm>
              <a:prstGeom prst="rect">
                <a:avLst/>
              </a:prstGeom>
              <a:blipFill>
                <a:blip r:embed="rId3"/>
                <a:stretch>
                  <a:fillRect l="-965" t="-2008" r="-1930" b="-4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3887703" y="1519308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practice!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61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065" y="2340760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59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339723"/>
            <a:ext cx="67564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252505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CI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D1A49-EB82-2846-9D58-BA9B5515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0" y="1566865"/>
            <a:ext cx="6965950" cy="5154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AF0B80-B045-6846-BEBA-A3ABD27D80F6}"/>
              </a:ext>
            </a:extLst>
          </p:cNvPr>
          <p:cNvSpPr txBox="1"/>
          <p:nvPr/>
        </p:nvSpPr>
        <p:spPr>
          <a:xfrm>
            <a:off x="787400" y="2732484"/>
            <a:ext cx="2382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Theory Behind 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F3763F-100B-4C40-9511-46E3D510EAF8}"/>
              </a:ext>
            </a:extLst>
          </p:cNvPr>
          <p:cNvCxnSpPr/>
          <p:nvPr/>
        </p:nvCxnSpPr>
        <p:spPr>
          <a:xfrm>
            <a:off x="3365500" y="3708260"/>
            <a:ext cx="73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65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339723"/>
            <a:ext cx="67564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252505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CI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F0B80-B045-6846-BEBA-A3ABD27D80F6}"/>
              </a:ext>
            </a:extLst>
          </p:cNvPr>
          <p:cNvSpPr txBox="1"/>
          <p:nvPr/>
        </p:nvSpPr>
        <p:spPr>
          <a:xfrm>
            <a:off x="787400" y="2732484"/>
            <a:ext cx="238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we use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5C806D-2DAB-754C-94DA-0BF66990D302}"/>
              </a:ext>
            </a:extLst>
          </p:cNvPr>
          <p:cNvCxnSpPr/>
          <p:nvPr/>
        </p:nvCxnSpPr>
        <p:spPr>
          <a:xfrm>
            <a:off x="3340100" y="3479660"/>
            <a:ext cx="73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125044-35FC-9D4D-B18F-64BD892EAEE9}"/>
              </a:ext>
            </a:extLst>
          </p:cNvPr>
          <p:cNvCxnSpPr/>
          <p:nvPr/>
        </p:nvCxnSpPr>
        <p:spPr>
          <a:xfrm>
            <a:off x="5486400" y="3213100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99D76D-10F8-8B4A-A1E3-9EF965CCCCF4}"/>
              </a:ext>
            </a:extLst>
          </p:cNvPr>
          <p:cNvCxnSpPr/>
          <p:nvPr/>
        </p:nvCxnSpPr>
        <p:spPr>
          <a:xfrm>
            <a:off x="10312400" y="3206610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38F5C-1C06-1D41-AF0B-E34BE8E6D3B7}"/>
              </a:ext>
            </a:extLst>
          </p:cNvPr>
          <p:cNvCxnSpPr>
            <a:cxnSpLocks/>
          </p:cNvCxnSpPr>
          <p:nvPr/>
        </p:nvCxnSpPr>
        <p:spPr>
          <a:xfrm>
            <a:off x="5486400" y="3479660"/>
            <a:ext cx="4826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A174D6-17A2-724C-9096-A47FD014D503}"/>
              </a:ext>
            </a:extLst>
          </p:cNvPr>
          <p:cNvSpPr txBox="1"/>
          <p:nvPr/>
        </p:nvSpPr>
        <p:spPr>
          <a:xfrm>
            <a:off x="4408380" y="4025760"/>
            <a:ext cx="2156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Lower Bound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E34AC-13ED-9D49-B538-CC97BDCA2FC1}"/>
              </a:ext>
            </a:extLst>
          </p:cNvPr>
          <p:cNvSpPr txBox="1"/>
          <p:nvPr/>
        </p:nvSpPr>
        <p:spPr>
          <a:xfrm>
            <a:off x="9234380" y="3976150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Upper Bound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F1F88-1DD8-6948-A5E8-CF9FA7ABCA63}"/>
              </a:ext>
            </a:extLst>
          </p:cNvPr>
          <p:cNvSpPr/>
          <p:nvPr/>
        </p:nvSpPr>
        <p:spPr>
          <a:xfrm>
            <a:off x="7715250" y="3297161"/>
            <a:ext cx="368300" cy="3649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E0ED9-E29C-C943-9E5A-27730F93FD78}"/>
              </a:ext>
            </a:extLst>
          </p:cNvPr>
          <p:cNvSpPr txBox="1"/>
          <p:nvPr/>
        </p:nvSpPr>
        <p:spPr>
          <a:xfrm>
            <a:off x="6921500" y="2676901"/>
            <a:ext cx="212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Our Estimate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754E95-ACE4-7B4C-A763-22ABCFA5591A}"/>
                  </a:ext>
                </a:extLst>
              </p:cNvPr>
              <p:cNvSpPr txBox="1"/>
              <p:nvPr/>
            </p:nvSpPr>
            <p:spPr>
              <a:xfrm>
                <a:off x="2189224" y="5208366"/>
                <a:ext cx="852130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𝑬𝒔𝒕𝒊𝒎𝒂𝒕𝒆</m:t>
                      </m:r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𝒄𝒓𝒊𝒕𝒊𝒄𝒂𝒍</m:t>
                          </m:r>
                        </m:sub>
                      </m:sSub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𝒆𝒔𝒕</m:t>
                          </m:r>
                        </m:sub>
                      </m:sSub>
                    </m:oMath>
                  </m:oMathPara>
                </a14:m>
                <a:endParaRPr lang="en-US" sz="5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754E95-ACE4-7B4C-A763-22ABCFA55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224" y="5208366"/>
                <a:ext cx="8521307" cy="830997"/>
              </a:xfrm>
              <a:prstGeom prst="rect">
                <a:avLst/>
              </a:prstGeom>
              <a:blipFill>
                <a:blip r:embed="rId3"/>
                <a:stretch>
                  <a:fillRect l="-119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207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339723"/>
            <a:ext cx="67564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252505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CI</a:t>
            </a:r>
            <a:endParaRPr lang="en-US" sz="16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125044-35FC-9D4D-B18F-64BD892EAEE9}"/>
              </a:ext>
            </a:extLst>
          </p:cNvPr>
          <p:cNvCxnSpPr/>
          <p:nvPr/>
        </p:nvCxnSpPr>
        <p:spPr>
          <a:xfrm>
            <a:off x="3873500" y="2428476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99D76D-10F8-8B4A-A1E3-9EF965CCCCF4}"/>
              </a:ext>
            </a:extLst>
          </p:cNvPr>
          <p:cNvCxnSpPr/>
          <p:nvPr/>
        </p:nvCxnSpPr>
        <p:spPr>
          <a:xfrm>
            <a:off x="8699500" y="2421986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38F5C-1C06-1D41-AF0B-E34BE8E6D3B7}"/>
              </a:ext>
            </a:extLst>
          </p:cNvPr>
          <p:cNvCxnSpPr>
            <a:cxnSpLocks/>
          </p:cNvCxnSpPr>
          <p:nvPr/>
        </p:nvCxnSpPr>
        <p:spPr>
          <a:xfrm>
            <a:off x="3873500" y="2695036"/>
            <a:ext cx="4826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A174D6-17A2-724C-9096-A47FD014D503}"/>
              </a:ext>
            </a:extLst>
          </p:cNvPr>
          <p:cNvSpPr txBox="1"/>
          <p:nvPr/>
        </p:nvSpPr>
        <p:spPr>
          <a:xfrm>
            <a:off x="2795480" y="3241136"/>
            <a:ext cx="2156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Lower Bound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E34AC-13ED-9D49-B538-CC97BDCA2FC1}"/>
              </a:ext>
            </a:extLst>
          </p:cNvPr>
          <p:cNvSpPr txBox="1"/>
          <p:nvPr/>
        </p:nvSpPr>
        <p:spPr>
          <a:xfrm>
            <a:off x="7621480" y="3191526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Upper Bound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F1F88-1DD8-6948-A5E8-CF9FA7ABCA63}"/>
              </a:ext>
            </a:extLst>
          </p:cNvPr>
          <p:cNvSpPr/>
          <p:nvPr/>
        </p:nvSpPr>
        <p:spPr>
          <a:xfrm>
            <a:off x="6102350" y="2512537"/>
            <a:ext cx="368300" cy="3649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E0ED9-E29C-C943-9E5A-27730F93FD78}"/>
              </a:ext>
            </a:extLst>
          </p:cNvPr>
          <p:cNvSpPr txBox="1"/>
          <p:nvPr/>
        </p:nvSpPr>
        <p:spPr>
          <a:xfrm>
            <a:off x="5308600" y="1892277"/>
            <a:ext cx="212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Our Estimate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3DCB-89AF-DE44-99C5-AEE0469B8FF4}"/>
              </a:ext>
            </a:extLst>
          </p:cNvPr>
          <p:cNvSpPr txBox="1"/>
          <p:nvPr/>
        </p:nvSpPr>
        <p:spPr>
          <a:xfrm>
            <a:off x="644448" y="4829999"/>
            <a:ext cx="454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Interpretation: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4DF6A2-6240-504C-8EDD-17F24DAFDCAE}"/>
                  </a:ext>
                </a:extLst>
              </p:cNvPr>
              <p:cNvSpPr txBox="1"/>
              <p:nvPr/>
            </p:nvSpPr>
            <p:spPr>
              <a:xfrm>
                <a:off x="5448597" y="4244170"/>
                <a:ext cx="632400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are 95% (when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.</m:t>
                    </m:r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𝟎𝟓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) confident that the true population value is between [Lower] and [Upper].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4DF6A2-6240-504C-8EDD-17F24DAFD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97" y="4244170"/>
                <a:ext cx="6324005" cy="2062103"/>
              </a:xfrm>
              <a:prstGeom prst="rect">
                <a:avLst/>
              </a:prstGeom>
              <a:blipFill>
                <a:blip r:embed="rId3"/>
                <a:stretch>
                  <a:fillRect l="-2204" t="-3659" r="-4208" b="-7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650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3887703" y="1519308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practice!</a:t>
            </a:r>
            <a:endParaRPr lang="en-US" sz="40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D11C96-8365-424D-94F8-A6DAAAE339E7}"/>
                  </a:ext>
                </a:extLst>
              </p:cNvPr>
              <p:cNvSpPr txBox="1"/>
              <p:nvPr/>
            </p:nvSpPr>
            <p:spPr>
              <a:xfrm>
                <a:off x="838200" y="2575620"/>
                <a:ext cx="105156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Study about attention span and our “Creation of Totally Distracted People” intervention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Two groups: 1) Treatment and 2) Control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𝟕𝟓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with a N = 100 in both groups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think our intervention works so we want to test 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Can we say that it does work?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D11C96-8365-424D-94F8-A6DAAAE33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5620"/>
                <a:ext cx="10515600" cy="3970318"/>
              </a:xfrm>
              <a:prstGeom prst="rect">
                <a:avLst/>
              </a:prstGeom>
              <a:blipFill>
                <a:blip r:embed="rId3"/>
                <a:stretch>
                  <a:fillRect l="-965" t="-1597" r="-1930" b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742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927" y="940585"/>
            <a:ext cx="114136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use</a:t>
            </a:r>
          </a:p>
          <a:p>
            <a:pPr algn="ctr"/>
            <a:r>
              <a:rPr lang="en-US" sz="8800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28950" y="4387131"/>
            <a:ext cx="6143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6295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288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Still using the </a:t>
            </a:r>
            <a:r>
              <a:rPr lang="en-US" b="1">
                <a:latin typeface="Consolas" charset="0"/>
                <a:ea typeface="Consolas" charset="0"/>
                <a:cs typeface="Consolas" charset="0"/>
              </a:rPr>
              <a:t>same t-distribution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AB5463-F60C-AA44-AA86-7F28AA0B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4" y="2277109"/>
            <a:ext cx="7648576" cy="407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13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7544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  <a:endParaRPr lang="en-US" sz="88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Next week: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411" y="2124157"/>
            <a:ext cx="108258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Intro to ANOVA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Chapter 11 in Book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Keep updating your Statistical Organizer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167036"/>
            <a:ext cx="54911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two different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The groups are independent (not repeated measures)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6037"/>
              </p:ext>
            </p:extLst>
          </p:nvPr>
        </p:nvGraphicFramePr>
        <p:xfrm>
          <a:off x="6672263" y="682674"/>
          <a:ext cx="5091112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02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T-Tests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81692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7469-6DC1-C542-A3A0-2B60CBF260BB}"/>
              </a:ext>
            </a:extLst>
          </p:cNvPr>
          <p:cNvSpPr/>
          <p:nvPr/>
        </p:nvSpPr>
        <p:spPr>
          <a:xfrm>
            <a:off x="2209800" y="184603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same 6 step approach!</a:t>
            </a:r>
            <a:endParaRPr lang="en-US" sz="2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3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9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2076</Words>
  <Application>Microsoft Macintosh PowerPoint</Application>
  <PresentationFormat>Widescreen</PresentationFormat>
  <Paragraphs>505</Paragraphs>
  <Slides>51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Office Theme</vt:lpstr>
      <vt:lpstr>Applied Statistical Analysis</vt:lpstr>
      <vt:lpstr>Today</vt:lpstr>
      <vt:lpstr>PowerPoint Presentation</vt:lpstr>
      <vt:lpstr>Independent Samples T-test</vt:lpstr>
      <vt:lpstr>Still using the same t-distribution</vt:lpstr>
      <vt:lpstr>PowerPoint Presentation</vt:lpstr>
      <vt:lpstr>Hypothesis Testing with T-Tests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an Effect Size and Describe it</vt:lpstr>
      <vt:lpstr>Interpreting the results</vt:lpstr>
      <vt:lpstr>Independent Samples T-test</vt:lpstr>
      <vt:lpstr>PowerPoint Presentation</vt:lpstr>
      <vt:lpstr>PowerPoint Presentation</vt:lpstr>
      <vt:lpstr>Paired Samples T-test</vt:lpstr>
      <vt:lpstr>PowerPoint Presentation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an Effect Size and Describe it</vt:lpstr>
      <vt:lpstr>Interpreting the results</vt:lpstr>
      <vt:lpstr>Related Samples T-test</vt:lpstr>
      <vt:lpstr>PowerPoint Presentation</vt:lpstr>
      <vt:lpstr>Confidence Intervals</vt:lpstr>
      <vt:lpstr>Confidence Intervals</vt:lpstr>
      <vt:lpstr>Confidence Intervals</vt:lpstr>
      <vt:lpstr>Confidence Intervals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268</cp:revision>
  <cp:lastPrinted>2018-02-14T21:29:03Z</cp:lastPrinted>
  <dcterms:created xsi:type="dcterms:W3CDTF">2017-12-29T23:46:42Z</dcterms:created>
  <dcterms:modified xsi:type="dcterms:W3CDTF">2018-02-14T21:30:41Z</dcterms:modified>
</cp:coreProperties>
</file>